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5" r:id="rId4"/>
    <p:sldId id="258" r:id="rId5"/>
    <p:sldId id="259" r:id="rId6"/>
    <p:sldId id="273" r:id="rId7"/>
    <p:sldId id="274" r:id="rId8"/>
    <p:sldId id="275" r:id="rId9"/>
    <p:sldId id="276" r:id="rId10"/>
    <p:sldId id="277" r:id="rId11"/>
    <p:sldId id="278" r:id="rId12"/>
    <p:sldId id="260" r:id="rId13"/>
    <p:sldId id="261" r:id="rId14"/>
    <p:sldId id="284" r:id="rId15"/>
    <p:sldId id="286" r:id="rId16"/>
    <p:sldId id="287" r:id="rId17"/>
    <p:sldId id="288" r:id="rId18"/>
    <p:sldId id="262" r:id="rId19"/>
    <p:sldId id="263" r:id="rId20"/>
    <p:sldId id="264" r:id="rId21"/>
    <p:sldId id="279" r:id="rId22"/>
    <p:sldId id="281" r:id="rId23"/>
    <p:sldId id="282" r:id="rId24"/>
    <p:sldId id="283" r:id="rId25"/>
    <p:sldId id="265" r:id="rId26"/>
    <p:sldId id="266" r:id="rId27"/>
    <p:sldId id="267" r:id="rId28"/>
    <p:sldId id="268" r:id="rId29"/>
    <p:sldId id="269" r:id="rId30"/>
    <p:sldId id="270" r:id="rId31"/>
    <p:sldId id="271" r:id="rId3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764" autoAdjust="0"/>
  </p:normalViewPr>
  <p:slideViewPr>
    <p:cSldViewPr>
      <p:cViewPr varScale="1">
        <p:scale>
          <a:sx n="58" d="100"/>
          <a:sy n="58" d="100"/>
        </p:scale>
        <p:origin x="-17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9BD3F-A8E8-453A-A27F-30CD1ADCF4F5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425EE-136F-4ABE-BC6D-B42C4172782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25EE-136F-4ABE-BC6D-B42C4172782D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25EE-136F-4ABE-BC6D-B42C4172782D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25EE-136F-4ABE-BC6D-B42C4172782D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25EE-136F-4ABE-BC6D-B42C4172782D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25EE-136F-4ABE-BC6D-B42C4172782D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25EE-136F-4ABE-BC6D-B42C4172782D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25EE-136F-4ABE-BC6D-B42C4172782D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25EE-136F-4ABE-BC6D-B42C4172782D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6C4BB-B33D-48AA-A199-622BA9FC90EA}" type="datetimeFigureOut">
              <a:rPr kumimoji="1" lang="ja-JP" altLang="en-US" smtClean="0"/>
              <a:pPr/>
              <a:t>2010/9/3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59269-311C-4452-972D-01674F75C10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SCN0904.JPG"/>
          <p:cNvPicPr>
            <a:picLocks noChangeAspect="1"/>
          </p:cNvPicPr>
          <p:nvPr/>
        </p:nvPicPr>
        <p:blipFill>
          <a:blip r:embed="rId3" cstate="print">
            <a:lum bright="33000" contras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918648" cy="1730623"/>
          </a:xfrm>
        </p:spPr>
        <p:txBody>
          <a:bodyPr>
            <a:normAutofit/>
          </a:bodyPr>
          <a:lstStyle/>
          <a:p>
            <a:r>
              <a:rPr kumimoji="1" lang="ja-JP" altLang="en-US" sz="8000" b="1" dirty="0" smtClean="0">
                <a:latin typeface="HGP創英角ﾎﾟｯﾌﾟ体" pitchFamily="50" charset="-128"/>
                <a:ea typeface="HGP創英角ﾎﾟｯﾌﾟ体" pitchFamily="50" charset="-128"/>
              </a:rPr>
              <a:t>いっしょにおりがみ</a:t>
            </a:r>
            <a:endParaRPr kumimoji="1" lang="ja-JP" altLang="en-US" sz="8000" b="1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59632" y="5949280"/>
            <a:ext cx="6944816" cy="1054968"/>
          </a:xfrm>
        </p:spPr>
        <p:txBody>
          <a:bodyPr/>
          <a:lstStyle/>
          <a:p>
            <a:r>
              <a:rPr kumimoji="1" lang="ja-JP" altLang="en-US" b="1" dirty="0" smtClean="0">
                <a:solidFill>
                  <a:schemeClr val="tx1"/>
                </a:solidFill>
              </a:rPr>
              <a:t>鹿児島県視聴覚障害者情報センター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 smtClean="0"/>
              <a:t>折り紙の持ち方を示す</a:t>
            </a:r>
            <a:endParaRPr kumimoji="1" lang="ja-JP" altLang="en-US" b="1" dirty="0"/>
          </a:p>
        </p:txBody>
      </p:sp>
      <p:pic>
        <p:nvPicPr>
          <p:cNvPr id="5" name="コンテンツ プレースホルダ 4" descr="DSCN0934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19000" contrast="14000"/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角丸四角形吹き出し 6"/>
          <p:cNvSpPr/>
          <p:nvPr/>
        </p:nvSpPr>
        <p:spPr>
          <a:xfrm>
            <a:off x="179512" y="2348880"/>
            <a:ext cx="3960440" cy="2592288"/>
          </a:xfrm>
          <a:prstGeom prst="wedgeRoundRectCallout">
            <a:avLst>
              <a:gd name="adj1" fmla="val 63073"/>
              <a:gd name="adj2" fmla="val -225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b="1" dirty="0" smtClean="0"/>
              <a:t>９－３　うらがわも　同じように　折る。</a:t>
            </a:r>
            <a:endParaRPr kumimoji="1" lang="en-US" altLang="ja-JP" sz="3200" b="1" dirty="0" smtClean="0"/>
          </a:p>
          <a:p>
            <a:r>
              <a:rPr lang="ja-JP" altLang="en-US" sz="3200" b="1" dirty="0" smtClean="0"/>
              <a:t>見本と　同じ　むきに　する。</a:t>
            </a:r>
            <a:endParaRPr kumimoji="1" lang="ja-JP" altLang="en-US" sz="3200" b="1" dirty="0"/>
          </a:p>
        </p:txBody>
      </p:sp>
      <p:sp>
        <p:nvSpPr>
          <p:cNvPr id="9" name="円/楕円 8"/>
          <p:cNvSpPr/>
          <p:nvPr/>
        </p:nvSpPr>
        <p:spPr>
          <a:xfrm>
            <a:off x="4572000" y="2852936"/>
            <a:ext cx="1728192" cy="720080"/>
          </a:xfrm>
          <a:prstGeom prst="ellipse">
            <a:avLst/>
          </a:prstGeom>
          <a:noFill/>
          <a:ln w="666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52392" y="2861320"/>
            <a:ext cx="1728192" cy="720080"/>
          </a:xfrm>
          <a:prstGeom prst="ellipse">
            <a:avLst/>
          </a:prstGeom>
          <a:noFill/>
          <a:ln w="66675"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 smtClean="0"/>
              <a:t>最初に完成図を示す</a:t>
            </a:r>
            <a:endParaRPr kumimoji="1" lang="ja-JP" altLang="en-US" b="1" dirty="0"/>
          </a:p>
        </p:txBody>
      </p:sp>
      <p:pic>
        <p:nvPicPr>
          <p:cNvPr id="6" name="コンテンツ プレースホルダ 5" descr="DSCN0936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3000" contrast="26000"/>
          </a:blip>
          <a:stretch>
            <a:fillRect/>
          </a:stretch>
        </p:blipFill>
        <p:spPr>
          <a:xfrm>
            <a:off x="467544" y="1628800"/>
            <a:ext cx="4038600" cy="3028950"/>
          </a:xfrm>
        </p:spPr>
      </p:pic>
      <p:pic>
        <p:nvPicPr>
          <p:cNvPr id="5" name="コンテンツ プレースホルダ 4" descr="DSCN093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4000" contrast="15000"/>
          </a:blip>
          <a:stretch>
            <a:fillRect/>
          </a:stretch>
        </p:blipFill>
        <p:spPr>
          <a:xfrm>
            <a:off x="4572000" y="1556792"/>
            <a:ext cx="4038600" cy="3028950"/>
          </a:xfrm>
        </p:spPr>
      </p:pic>
      <p:sp>
        <p:nvSpPr>
          <p:cNvPr id="7" name="角丸四角形吹き出し 6"/>
          <p:cNvSpPr/>
          <p:nvPr/>
        </p:nvSpPr>
        <p:spPr>
          <a:xfrm>
            <a:off x="323528" y="4265712"/>
            <a:ext cx="8568952" cy="2592288"/>
          </a:xfrm>
          <a:prstGeom prst="wedgeRoundRectCallout">
            <a:avLst>
              <a:gd name="adj1" fmla="val -24467"/>
              <a:gd name="adj2" fmla="val -799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b="1" dirty="0" smtClean="0"/>
              <a:t>「干支の　牛」　</a:t>
            </a:r>
            <a:endParaRPr kumimoji="1" lang="en-US" altLang="ja-JP" sz="3200" b="1" dirty="0" smtClean="0"/>
          </a:p>
          <a:p>
            <a:r>
              <a:rPr lang="ja-JP" altLang="en-US" sz="3200" b="1" dirty="0" smtClean="0"/>
              <a:t>できあがり　図。　左側に牛の顔、目は　タックシール　５ミリが　使って　あります。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顔と　体の　部分を　別々に　作り組み立てます。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ミニチュア版をつく</a:t>
            </a:r>
            <a:r>
              <a:rPr lang="ja-JP" altLang="en-US" dirty="0" smtClean="0"/>
              <a:t>る（１）</a:t>
            </a:r>
            <a:endParaRPr kumimoji="1" lang="ja-JP" altLang="en-US" dirty="0"/>
          </a:p>
        </p:txBody>
      </p:sp>
      <p:pic>
        <p:nvPicPr>
          <p:cNvPr id="4" name="コンテンツ プレースホルダ 3" descr="DSCN092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9000" contrast="44000"/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ミニチュア版をつく</a:t>
            </a:r>
            <a:r>
              <a:rPr lang="ja-JP" altLang="en-US" dirty="0" smtClean="0"/>
              <a:t>る（２）</a:t>
            </a:r>
            <a:endParaRPr kumimoji="1" lang="ja-JP" altLang="en-US" dirty="0"/>
          </a:p>
        </p:txBody>
      </p:sp>
      <p:pic>
        <p:nvPicPr>
          <p:cNvPr id="4" name="コンテンツ プレースホルダ 3" descr="DSCN09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1000" contrast="40000"/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DSCN0947.JPG"/>
          <p:cNvPicPr>
            <a:picLocks noChangeAspect="1"/>
          </p:cNvPicPr>
          <p:nvPr/>
        </p:nvPicPr>
        <p:blipFill>
          <a:blip r:embed="rId2" cstate="print">
            <a:lum bright="14000" contrast="13000"/>
          </a:blip>
          <a:stretch>
            <a:fillRect/>
          </a:stretch>
        </p:blipFill>
        <p:spPr>
          <a:xfrm>
            <a:off x="-396552" y="598376"/>
            <a:ext cx="5148064" cy="3861048"/>
          </a:xfrm>
          <a:prstGeom prst="rect">
            <a:avLst/>
          </a:prstGeom>
        </p:spPr>
      </p:pic>
      <p:pic>
        <p:nvPicPr>
          <p:cNvPr id="4" name="コンテンツ プレースホルダ 3" descr="DSCN096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1000" contrast="13000"/>
          </a:blip>
          <a:stretch>
            <a:fillRect/>
          </a:stretch>
        </p:blipFill>
        <p:spPr>
          <a:xfrm>
            <a:off x="3851920" y="2132856"/>
            <a:ext cx="4896544" cy="3672408"/>
          </a:xfrm>
        </p:spPr>
      </p:pic>
      <p:sp>
        <p:nvSpPr>
          <p:cNvPr id="5" name="円/楕円 4"/>
          <p:cNvSpPr/>
          <p:nvPr/>
        </p:nvSpPr>
        <p:spPr>
          <a:xfrm>
            <a:off x="3923928" y="2996952"/>
            <a:ext cx="2088232" cy="792088"/>
          </a:xfrm>
          <a:prstGeom prst="ellipse">
            <a:avLst/>
          </a:prstGeom>
          <a:noFill/>
          <a:ln w="571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吹き出し 5"/>
          <p:cNvSpPr/>
          <p:nvPr/>
        </p:nvSpPr>
        <p:spPr>
          <a:xfrm>
            <a:off x="3491880" y="5229200"/>
            <a:ext cx="5400600" cy="1368152"/>
          </a:xfrm>
          <a:prstGeom prst="wedgeRoundRectCallout">
            <a:avLst>
              <a:gd name="adj1" fmla="val -24256"/>
              <a:gd name="adj2" fmla="val -1428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　こいのぼり　（伝承作品）</a:t>
            </a:r>
            <a:endParaRPr lang="en-US" altLang="ja-JP" sz="3200" b="1" dirty="0" smtClean="0"/>
          </a:p>
          <a:p>
            <a:r>
              <a:rPr kumimoji="1" lang="ja-JP" altLang="en-US" sz="3200" b="1" dirty="0" smtClean="0"/>
              <a:t>　</a:t>
            </a:r>
            <a:r>
              <a:rPr kumimoji="1" lang="ja-JP" altLang="en-US" sz="3200" b="1" dirty="0" smtClean="0"/>
              <a:t>　　　点訳　折図　　増谷 薫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チャレンジおりがみシリーズ</a:t>
            </a:r>
            <a:endParaRPr kumimoji="1" lang="ja-JP" altLang="en-US" dirty="0"/>
          </a:p>
        </p:txBody>
      </p:sp>
      <p:pic>
        <p:nvPicPr>
          <p:cNvPr id="4" name="コンテンツ プレースホルダ 3" descr="DSCN09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4000" contrast="14000"/>
          </a:blip>
          <a:stretch>
            <a:fillRect/>
          </a:stretch>
        </p:blipFill>
        <p:spPr>
          <a:xfrm>
            <a:off x="611560" y="1340768"/>
            <a:ext cx="5033533" cy="3775150"/>
          </a:xfrm>
        </p:spPr>
      </p:pic>
      <p:pic>
        <p:nvPicPr>
          <p:cNvPr id="5" name="図 4" descr="DSCN09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501008"/>
            <a:ext cx="4104456" cy="307834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DSCN0949.JPG"/>
          <p:cNvPicPr>
            <a:picLocks noChangeAspect="1"/>
          </p:cNvPicPr>
          <p:nvPr/>
        </p:nvPicPr>
        <p:blipFill>
          <a:blip r:embed="rId2" cstate="print">
            <a:lum bright="20000" contrast="27000"/>
          </a:blip>
          <a:stretch>
            <a:fillRect/>
          </a:stretch>
        </p:blipFill>
        <p:spPr>
          <a:xfrm>
            <a:off x="2699792" y="0"/>
            <a:ext cx="6444208" cy="48331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lum bright="17000" contrast="10000"/>
          </a:blip>
          <a:srcRect/>
          <a:stretch>
            <a:fillRect/>
          </a:stretch>
        </p:blipFill>
        <p:spPr bwMode="auto">
          <a:xfrm>
            <a:off x="6588224" y="4725144"/>
            <a:ext cx="23241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13000" contrast="16000"/>
          </a:blip>
          <a:srcRect/>
          <a:stretch>
            <a:fillRect/>
          </a:stretch>
        </p:blipFill>
        <p:spPr bwMode="auto">
          <a:xfrm>
            <a:off x="4067944" y="5013176"/>
            <a:ext cx="21050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lum bright="15000" contrast="21000"/>
          </a:blip>
          <a:srcRect/>
          <a:stretch>
            <a:fillRect/>
          </a:stretch>
        </p:blipFill>
        <p:spPr bwMode="auto">
          <a:xfrm>
            <a:off x="323528" y="4077072"/>
            <a:ext cx="22764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0"/>
            <a:ext cx="4608512" cy="348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DSCN0963.JPG"/>
          <p:cNvPicPr>
            <a:picLocks noChangeAspect="1"/>
          </p:cNvPicPr>
          <p:nvPr/>
        </p:nvPicPr>
        <p:blipFill>
          <a:blip r:embed="rId2" cstate="print">
            <a:lum bright="23000" contrast="17000"/>
          </a:blip>
          <a:stretch>
            <a:fillRect/>
          </a:stretch>
        </p:blipFill>
        <p:spPr>
          <a:xfrm>
            <a:off x="899592" y="2492896"/>
            <a:ext cx="6156176" cy="46171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977" y="3717032"/>
            <a:ext cx="1775023" cy="135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コンテンツ プレースホルダ 3" descr="DSCN0960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10000" contrast="13000"/>
          </a:blip>
          <a:stretch>
            <a:fillRect/>
          </a:stretch>
        </p:blipFill>
        <p:spPr>
          <a:xfrm>
            <a:off x="611560" y="476672"/>
            <a:ext cx="4475989" cy="3356992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620688"/>
            <a:ext cx="3024336" cy="26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たとえば、こいのぼりの場合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グラフィック点訳による点図</a:t>
            </a:r>
            <a:endParaRPr kumimoji="1"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/>
              <a:t>折り紙なら立体的にわかる</a:t>
            </a:r>
            <a:endParaRPr kumimoji="1" lang="ja-JP" altLang="en-US" dirty="0"/>
          </a:p>
        </p:txBody>
      </p:sp>
      <p:pic>
        <p:nvPicPr>
          <p:cNvPr id="8" name="コンテンツ プレースホルダ 7" descr="DSCN09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12000" contrast="32000"/>
          </a:blip>
          <a:stretch>
            <a:fillRect/>
          </a:stretch>
        </p:blipFill>
        <p:spPr>
          <a:xfrm>
            <a:off x="4716016" y="2636912"/>
            <a:ext cx="4041775" cy="3031331"/>
          </a:xfrm>
        </p:spPr>
      </p:pic>
      <p:sp>
        <p:nvSpPr>
          <p:cNvPr id="10" name="フリーフォーム 9"/>
          <p:cNvSpPr/>
          <p:nvPr/>
        </p:nvSpPr>
        <p:spPr>
          <a:xfrm flipH="1" flipV="1">
            <a:off x="6876257" y="4797153"/>
            <a:ext cx="478132" cy="271236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876256" y="4149080"/>
            <a:ext cx="1008112" cy="1008112"/>
          </a:xfrm>
          <a:prstGeom prst="ellipse">
            <a:avLst/>
          </a:prstGeom>
          <a:noFill/>
          <a:ln w="666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4000" contrast="7000"/>
          </a:blip>
          <a:srcRect/>
          <a:stretch>
            <a:fillRect/>
          </a:stretch>
        </p:blipFill>
        <p:spPr bwMode="auto">
          <a:xfrm>
            <a:off x="827584" y="3068960"/>
            <a:ext cx="3422397" cy="22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円/楕円 12"/>
          <p:cNvSpPr/>
          <p:nvPr/>
        </p:nvSpPr>
        <p:spPr>
          <a:xfrm>
            <a:off x="899592" y="4077072"/>
            <a:ext cx="1008112" cy="1008112"/>
          </a:xfrm>
          <a:prstGeom prst="ellipse">
            <a:avLst/>
          </a:prstGeom>
          <a:noFill/>
          <a:ln w="666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折り紙なら</a:t>
            </a:r>
            <a:r>
              <a:rPr lang="ja-JP" altLang="en-US" dirty="0"/>
              <a:t>立体的</a:t>
            </a:r>
            <a:r>
              <a:rPr lang="ja-JP" altLang="en-US" dirty="0" smtClean="0"/>
              <a:t>にわかる！！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こうなのか・・・・</a:t>
            </a:r>
            <a:endParaRPr kumimoji="1"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/>
              <a:t>中折りなのか・・・</a:t>
            </a:r>
            <a:endParaRPr kumimoji="1" lang="ja-JP" altLang="en-US" dirty="0"/>
          </a:p>
        </p:txBody>
      </p:sp>
      <p:pic>
        <p:nvPicPr>
          <p:cNvPr id="10" name="コンテンツ プレースホルダ 9" descr="DSCN090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bright="11000" contrast="19000"/>
          </a:blip>
          <a:stretch>
            <a:fillRect/>
          </a:stretch>
        </p:blipFill>
        <p:spPr>
          <a:xfrm>
            <a:off x="4644008" y="2636912"/>
            <a:ext cx="4041775" cy="3031331"/>
          </a:xfrm>
        </p:spPr>
      </p:pic>
      <p:pic>
        <p:nvPicPr>
          <p:cNvPr id="9" name="コンテンツ プレースホルダ 8" descr="DSCN0907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7000" contrast="20000"/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7" name="円/楕円 6"/>
          <p:cNvSpPr/>
          <p:nvPr/>
        </p:nvSpPr>
        <p:spPr>
          <a:xfrm>
            <a:off x="5508104" y="2852936"/>
            <a:ext cx="1368152" cy="144016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259632" y="3140968"/>
            <a:ext cx="1584176" cy="1656184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SCN0924.JPG"/>
          <p:cNvPicPr>
            <a:picLocks noChangeAspect="1"/>
          </p:cNvPicPr>
          <p:nvPr/>
        </p:nvPicPr>
        <p:blipFill>
          <a:blip r:embed="rId2" cstate="print">
            <a:lum bright="23000" contrast="32000"/>
          </a:blip>
          <a:stretch>
            <a:fillRect/>
          </a:stretch>
        </p:blipFill>
        <p:spPr>
          <a:xfrm>
            <a:off x="-252536" y="3284984"/>
            <a:ext cx="4764021" cy="3573016"/>
          </a:xfrm>
          <a:prstGeom prst="rect">
            <a:avLst/>
          </a:prstGeom>
        </p:spPr>
      </p:pic>
      <p:pic>
        <p:nvPicPr>
          <p:cNvPr id="4" name="コンテンツ プレースホルダ 3" descr="DSCN091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1000" contrast="21000"/>
          </a:blip>
          <a:stretch>
            <a:fillRect/>
          </a:stretch>
        </p:blipFill>
        <p:spPr>
          <a:xfrm>
            <a:off x="899592" y="260648"/>
            <a:ext cx="5074510" cy="3805883"/>
          </a:xfrm>
        </p:spPr>
      </p:pic>
      <p:pic>
        <p:nvPicPr>
          <p:cNvPr id="5" name="図 4" descr="DSCN0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1024" y="2348880"/>
            <a:ext cx="4212976" cy="31597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組み合わせはむずかしい</a:t>
            </a:r>
            <a:endParaRPr kumimoji="1" lang="ja-JP" altLang="en-US" dirty="0"/>
          </a:p>
        </p:txBody>
      </p:sp>
      <p:pic>
        <p:nvPicPr>
          <p:cNvPr id="5" name="コンテンツ プレースホルダ 4" descr="DSCN091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8000" contrast="31000"/>
          </a:blip>
          <a:stretch>
            <a:fillRect/>
          </a:stretch>
        </p:blipFill>
        <p:spPr>
          <a:xfrm>
            <a:off x="1403648" y="1268760"/>
            <a:ext cx="3888432" cy="2916324"/>
          </a:xfrm>
        </p:spPr>
      </p:pic>
      <p:pic>
        <p:nvPicPr>
          <p:cNvPr id="6" name="コンテンツ プレースホルダ 4" descr="DSCN0917.JPG"/>
          <p:cNvPicPr>
            <a:picLocks noChangeAspect="1"/>
          </p:cNvPicPr>
          <p:nvPr/>
        </p:nvPicPr>
        <p:blipFill>
          <a:blip r:embed="rId4" cstate="print">
            <a:lum bright="25000" contrast="21000"/>
          </a:blip>
          <a:stretch>
            <a:fillRect/>
          </a:stretch>
        </p:blipFill>
        <p:spPr>
          <a:xfrm>
            <a:off x="395536" y="4509120"/>
            <a:ext cx="2160240" cy="1620179"/>
          </a:xfrm>
          <a:prstGeom prst="rect">
            <a:avLst/>
          </a:prstGeom>
        </p:spPr>
      </p:pic>
      <p:pic>
        <p:nvPicPr>
          <p:cNvPr id="7" name="コンテンツ プレースホルダ 4" descr="DSCN0917.JPG"/>
          <p:cNvPicPr>
            <a:picLocks noChangeAspect="1"/>
          </p:cNvPicPr>
          <p:nvPr/>
        </p:nvPicPr>
        <p:blipFill>
          <a:blip r:embed="rId5" cstate="print">
            <a:lum bright="16000" contrast="30000"/>
          </a:blip>
          <a:stretch>
            <a:fillRect/>
          </a:stretch>
        </p:blipFill>
        <p:spPr>
          <a:xfrm>
            <a:off x="3347864" y="4509120"/>
            <a:ext cx="2160238" cy="1620179"/>
          </a:xfrm>
          <a:prstGeom prst="rect">
            <a:avLst/>
          </a:prstGeom>
        </p:spPr>
      </p:pic>
      <p:pic>
        <p:nvPicPr>
          <p:cNvPr id="8" name="コンテンツ プレースホルダ 4" descr="DSCN0917.JPG"/>
          <p:cNvPicPr>
            <a:picLocks noChangeAspect="1"/>
          </p:cNvPicPr>
          <p:nvPr/>
        </p:nvPicPr>
        <p:blipFill>
          <a:blip r:embed="rId6" cstate="print">
            <a:lum bright="18000" contrast="21000"/>
          </a:blip>
          <a:stretch>
            <a:fillRect/>
          </a:stretch>
        </p:blipFill>
        <p:spPr>
          <a:xfrm>
            <a:off x="6444208" y="1412776"/>
            <a:ext cx="2160238" cy="1620178"/>
          </a:xfrm>
          <a:prstGeom prst="rect">
            <a:avLst/>
          </a:prstGeom>
        </p:spPr>
      </p:pic>
      <p:pic>
        <p:nvPicPr>
          <p:cNvPr id="9" name="コンテンツ プレースホルダ 4" descr="DSCN0917.JPG"/>
          <p:cNvPicPr>
            <a:picLocks noChangeAspect="1"/>
          </p:cNvPicPr>
          <p:nvPr/>
        </p:nvPicPr>
        <p:blipFill>
          <a:blip r:embed="rId7" cstate="print">
            <a:lum bright="27000" contrast="32000"/>
          </a:blip>
          <a:stretch>
            <a:fillRect/>
          </a:stretch>
        </p:blipFill>
        <p:spPr>
          <a:xfrm>
            <a:off x="6372200" y="4509120"/>
            <a:ext cx="2160238" cy="162017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483768" y="4869160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 smtClean="0"/>
              <a:t>＋</a:t>
            </a:r>
            <a:endParaRPr kumimoji="1" lang="ja-JP" altLang="en-US" sz="5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08104" y="4869160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 smtClean="0"/>
              <a:t>＋</a:t>
            </a:r>
            <a:endParaRPr kumimoji="1" lang="ja-JP" altLang="en-US" sz="5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20272" y="3501008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 smtClean="0"/>
              <a:t>＋</a:t>
            </a:r>
            <a:endParaRPr kumimoji="1" lang="ja-JP" altLang="en-US" sz="5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36096" y="2060848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 smtClean="0"/>
              <a:t>＝</a:t>
            </a:r>
            <a:endParaRPr kumimoji="1" lang="ja-JP" altLang="en-US" sz="5400" b="1" dirty="0"/>
          </a:p>
        </p:txBody>
      </p:sp>
      <p:sp>
        <p:nvSpPr>
          <p:cNvPr id="14" name="角丸四角形 13"/>
          <p:cNvSpPr/>
          <p:nvPr/>
        </p:nvSpPr>
        <p:spPr>
          <a:xfrm>
            <a:off x="467544" y="5949280"/>
            <a:ext cx="201622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/>
              <a:t>顔</a:t>
            </a:r>
            <a:endParaRPr kumimoji="1" lang="ja-JP" altLang="en-US" sz="3200" b="1" dirty="0"/>
          </a:p>
        </p:txBody>
      </p:sp>
      <p:sp>
        <p:nvSpPr>
          <p:cNvPr id="15" name="角丸四角形 14"/>
          <p:cNvSpPr/>
          <p:nvPr/>
        </p:nvSpPr>
        <p:spPr>
          <a:xfrm>
            <a:off x="3419872" y="5949280"/>
            <a:ext cx="201622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/>
              <a:t>からだ</a:t>
            </a:r>
            <a:endParaRPr kumimoji="1" lang="ja-JP" altLang="en-US" sz="3200" b="1" dirty="0"/>
          </a:p>
        </p:txBody>
      </p:sp>
      <p:sp>
        <p:nvSpPr>
          <p:cNvPr id="16" name="角丸四角形 15"/>
          <p:cNvSpPr/>
          <p:nvPr/>
        </p:nvSpPr>
        <p:spPr>
          <a:xfrm>
            <a:off x="6444208" y="5949280"/>
            <a:ext cx="201622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/>
              <a:t>ひし</a:t>
            </a:r>
            <a:r>
              <a:rPr lang="ja-JP" altLang="en-US" sz="3200" b="1" dirty="0" err="1" smtClean="0"/>
              <a:t>ゃく</a:t>
            </a:r>
            <a:endParaRPr kumimoji="1" lang="ja-JP" altLang="en-US" sz="3200" b="1" dirty="0"/>
          </a:p>
        </p:txBody>
      </p:sp>
      <p:sp>
        <p:nvSpPr>
          <p:cNvPr id="17" name="角丸四角形 16"/>
          <p:cNvSpPr/>
          <p:nvPr/>
        </p:nvSpPr>
        <p:spPr>
          <a:xfrm>
            <a:off x="6588224" y="2924944"/>
            <a:ext cx="201622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err="1" smtClean="0"/>
              <a:t>えぼ</a:t>
            </a:r>
            <a:r>
              <a:rPr lang="ja-JP" altLang="en-US" sz="3200" b="1" dirty="0" smtClean="0"/>
              <a:t>し</a:t>
            </a:r>
            <a:endParaRPr kumimoji="1" lang="ja-JP" altLang="en-US" sz="3200" b="1" dirty="0"/>
          </a:p>
        </p:txBody>
      </p:sp>
      <p:sp>
        <p:nvSpPr>
          <p:cNvPr id="18" name="角丸四角形 17"/>
          <p:cNvSpPr/>
          <p:nvPr/>
        </p:nvSpPr>
        <p:spPr>
          <a:xfrm>
            <a:off x="251520" y="1196752"/>
            <a:ext cx="284380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/>
              <a:t>完成！！</a:t>
            </a:r>
            <a:endParaRPr lang="en-US" altLang="ja-JP" sz="3200" b="1" dirty="0" smtClean="0"/>
          </a:p>
          <a:p>
            <a:pPr algn="ctr"/>
            <a:r>
              <a:rPr lang="ja-JP" altLang="en-US" sz="3200" b="1" dirty="0" smtClean="0"/>
              <a:t>おだいりさま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ピンクのペンギン？！</a:t>
            </a:r>
            <a:endParaRPr kumimoji="1" lang="ja-JP" altLang="en-US" dirty="0"/>
          </a:p>
        </p:txBody>
      </p:sp>
      <p:pic>
        <p:nvPicPr>
          <p:cNvPr id="4" name="コンテンツ プレースホルダ 3" descr="DSCN09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9000" contrast="23000"/>
          </a:blip>
          <a:stretch>
            <a:fillRect/>
          </a:stretch>
        </p:blipFill>
        <p:spPr>
          <a:xfrm>
            <a:off x="1547664" y="1268760"/>
            <a:ext cx="6034617" cy="4525963"/>
          </a:xfrm>
        </p:spPr>
      </p:pic>
      <p:sp>
        <p:nvSpPr>
          <p:cNvPr id="5" name="角丸四角形 4"/>
          <p:cNvSpPr/>
          <p:nvPr/>
        </p:nvSpPr>
        <p:spPr>
          <a:xfrm>
            <a:off x="899592" y="5301208"/>
            <a:ext cx="6984776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/>
              <a:t>やっぱり　白黒のペンギンでしょ！！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黒いチューリップ</a:t>
            </a:r>
            <a:r>
              <a:rPr kumimoji="1" lang="ja-JP" altLang="en-US" dirty="0" smtClean="0"/>
              <a:t>？！</a:t>
            </a:r>
            <a:endParaRPr kumimoji="1" lang="ja-JP" altLang="en-US" dirty="0"/>
          </a:p>
        </p:txBody>
      </p:sp>
      <p:pic>
        <p:nvPicPr>
          <p:cNvPr id="4" name="コンテンツ プレースホルダ 3" descr="DSCN09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6000" contrast="9000"/>
          </a:blip>
          <a:stretch>
            <a:fillRect/>
          </a:stretch>
        </p:blipFill>
        <p:spPr>
          <a:xfrm>
            <a:off x="1547664" y="1268760"/>
            <a:ext cx="6034617" cy="4525962"/>
          </a:xfrm>
        </p:spPr>
      </p:pic>
      <p:sp>
        <p:nvSpPr>
          <p:cNvPr id="5" name="角丸四角形 4"/>
          <p:cNvSpPr/>
          <p:nvPr/>
        </p:nvSpPr>
        <p:spPr>
          <a:xfrm>
            <a:off x="899592" y="5301208"/>
            <a:ext cx="727280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/>
              <a:t>な～らんだぁ　な～らんだぁ</a:t>
            </a:r>
            <a:endParaRPr lang="en-US" altLang="ja-JP" sz="3200" b="1" dirty="0" smtClean="0"/>
          </a:p>
          <a:p>
            <a:pPr algn="ctr"/>
            <a:r>
              <a:rPr lang="ja-JP" altLang="en-US" sz="3200" b="1" dirty="0" smtClean="0"/>
              <a:t>　あか・しろ・きいろ・・・オレンジもＯＫ！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564904"/>
            <a:ext cx="2162919" cy="313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カラートークを使って・・・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27347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雲形吹き出し 5"/>
          <p:cNvSpPr/>
          <p:nvPr/>
        </p:nvSpPr>
        <p:spPr>
          <a:xfrm>
            <a:off x="5436096" y="1700808"/>
            <a:ext cx="3456384" cy="2808312"/>
          </a:xfrm>
          <a:prstGeom prst="cloudCallout">
            <a:avLst>
              <a:gd name="adj1" fmla="val -82472"/>
              <a:gd name="adj2" fmla="val 380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err="1" smtClean="0"/>
              <a:t>あか</a:t>
            </a:r>
            <a:endParaRPr kumimoji="1" lang="en-US" altLang="ja-JP" sz="3200" b="1" dirty="0" smtClean="0"/>
          </a:p>
          <a:p>
            <a:pPr algn="ctr"/>
            <a:r>
              <a:rPr kumimoji="1" lang="ja-JP" altLang="en-US" sz="3200" b="1" dirty="0" smtClean="0"/>
              <a:t>きいろ</a:t>
            </a:r>
            <a:endParaRPr kumimoji="1" lang="en-US" altLang="ja-JP" sz="3200" b="1" dirty="0" smtClean="0"/>
          </a:p>
          <a:p>
            <a:pPr algn="ctr"/>
            <a:r>
              <a:rPr kumimoji="1" lang="ja-JP" altLang="en-US" sz="3200" b="1" dirty="0" smtClean="0"/>
              <a:t>みどり</a:t>
            </a:r>
            <a:endParaRPr kumimoji="1" lang="en-US" altLang="ja-JP" sz="3200" b="1" dirty="0" smtClean="0"/>
          </a:p>
          <a:p>
            <a:pPr algn="ctr"/>
            <a:r>
              <a:rPr kumimoji="1" lang="ja-JP" altLang="en-US" sz="3200" b="1" dirty="0" smtClean="0"/>
              <a:t>あお　・・</a:t>
            </a:r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581128"/>
            <a:ext cx="5112568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67200"/>
            <a:ext cx="29146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b="1" dirty="0" smtClean="0"/>
              <a:t>盲目の天才折り紙作家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加瀬三郎先生</a:t>
            </a:r>
            <a:endParaRPr kumimoji="1" lang="ja-JP" alt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75" y="1556792"/>
            <a:ext cx="29051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412775"/>
            <a:ext cx="3456384" cy="493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 smtClean="0">
                <a:ea typeface="ＤＦ特太ゴシック体" pitchFamily="1" charset="-128"/>
              </a:rPr>
              <a:t>ハローフォックス　５工程まで</a:t>
            </a:r>
            <a:endParaRPr kumimoji="1" lang="ja-JP" altLang="en-US" b="1" dirty="0">
              <a:ea typeface="ＤＦ特太ゴシック体" pitchFamily="1" charset="-128"/>
            </a:endParaRPr>
          </a:p>
        </p:txBody>
      </p:sp>
      <p:pic>
        <p:nvPicPr>
          <p:cNvPr id="4" name="コンテンツ プレースホルダ 3" descr="DSCN089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8000" contrast="16000"/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角丸四角形 4"/>
          <p:cNvSpPr/>
          <p:nvPr/>
        </p:nvSpPr>
        <p:spPr>
          <a:xfrm>
            <a:off x="899592" y="5301208"/>
            <a:ext cx="727280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５工程まで折ったものを同封しています。工程６から始めます。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b="1" dirty="0" smtClean="0">
                <a:ea typeface="ＤＦ特太ゴシック体" pitchFamily="1" charset="-128"/>
              </a:rPr>
              <a:t>ハローフォックス</a:t>
            </a:r>
            <a:r>
              <a:rPr lang="ja-JP" altLang="en-US" b="1" smtClean="0">
                <a:ea typeface="ＤＦ特太ゴシック体" pitchFamily="1" charset="-128"/>
              </a:rPr>
              <a:t>　６～</a:t>
            </a:r>
            <a:r>
              <a:rPr lang="ja-JP" altLang="en-US" b="1" dirty="0" smtClean="0">
                <a:ea typeface="ＤＦ特太ゴシック体" pitchFamily="1" charset="-128"/>
              </a:rPr>
              <a:t>７工程</a:t>
            </a:r>
            <a:endParaRPr kumimoji="1" lang="ja-JP" altLang="en-US" dirty="0"/>
          </a:p>
        </p:txBody>
      </p:sp>
      <p:pic>
        <p:nvPicPr>
          <p:cNvPr id="4" name="コンテンツ プレースホルダ 3" descr="DSCN090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3000" contrast="12000"/>
          </a:blip>
          <a:stretch>
            <a:fillRect/>
          </a:stretch>
        </p:blipFill>
        <p:spPr>
          <a:xfrm>
            <a:off x="1547664" y="1412776"/>
            <a:ext cx="6034617" cy="4525963"/>
          </a:xfrm>
        </p:spPr>
      </p:pic>
      <p:sp>
        <p:nvSpPr>
          <p:cNvPr id="5" name="角丸四角形 4"/>
          <p:cNvSpPr/>
          <p:nvPr/>
        </p:nvSpPr>
        <p:spPr>
          <a:xfrm>
            <a:off x="899592" y="5301208"/>
            <a:ext cx="727280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左のかどを２本の線のまんなかまで小さな三角に折る。（きつねのしっぽになる）</a:t>
            </a:r>
            <a:endParaRPr kumimoji="1" lang="ja-JP" altLang="en-US" sz="3200" b="1" dirty="0"/>
          </a:p>
        </p:txBody>
      </p:sp>
      <p:sp>
        <p:nvSpPr>
          <p:cNvPr id="7" name="右カーブ矢印 6"/>
          <p:cNvSpPr/>
          <p:nvPr/>
        </p:nvSpPr>
        <p:spPr>
          <a:xfrm rot="3223912">
            <a:off x="5004223" y="3358286"/>
            <a:ext cx="731520" cy="108509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5940152" y="393305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220072" y="436510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>
                <a:ea typeface="ＤＦ特太ゴシック体" pitchFamily="1" charset="-128"/>
              </a:rPr>
              <a:t>ハローフォックス　８工程</a:t>
            </a:r>
            <a:endParaRPr kumimoji="1" lang="ja-JP" altLang="en-US" dirty="0"/>
          </a:p>
        </p:txBody>
      </p:sp>
      <p:pic>
        <p:nvPicPr>
          <p:cNvPr id="4" name="コンテンツ プレースホルダ 3" descr="DSCN090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6000" contrast="26000"/>
          </a:blip>
          <a:stretch>
            <a:fillRect/>
          </a:stretch>
        </p:blipFill>
        <p:spPr>
          <a:xfrm>
            <a:off x="1619672" y="1340768"/>
            <a:ext cx="6034617" cy="4525962"/>
          </a:xfrm>
        </p:spPr>
      </p:pic>
      <p:sp>
        <p:nvSpPr>
          <p:cNvPr id="5" name="角丸四角形 4"/>
          <p:cNvSpPr/>
          <p:nvPr/>
        </p:nvSpPr>
        <p:spPr>
          <a:xfrm>
            <a:off x="899592" y="5301208"/>
            <a:ext cx="727280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右がわのたての線を左がわのちいさな三角形の頂点に合わせる。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>
                <a:ea typeface="ＤＦ特太ゴシック体" pitchFamily="1" charset="-128"/>
              </a:rPr>
              <a:t>ハローフォックス　９工程</a:t>
            </a:r>
            <a:endParaRPr kumimoji="1" lang="ja-JP" altLang="en-US" dirty="0"/>
          </a:p>
        </p:txBody>
      </p:sp>
      <p:pic>
        <p:nvPicPr>
          <p:cNvPr id="4" name="コンテンツ プレースホルダ 3" descr="DSCN090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6000" contrast="14000"/>
          </a:blip>
          <a:stretch>
            <a:fillRect/>
          </a:stretch>
        </p:blipFill>
        <p:spPr>
          <a:xfrm>
            <a:off x="1619672" y="1340768"/>
            <a:ext cx="6034617" cy="4525963"/>
          </a:xfrm>
        </p:spPr>
      </p:pic>
      <p:sp>
        <p:nvSpPr>
          <p:cNvPr id="5" name="角丸四角形 4"/>
          <p:cNvSpPr/>
          <p:nvPr/>
        </p:nvSpPr>
        <p:spPr>
          <a:xfrm>
            <a:off x="899592" y="5301208"/>
            <a:ext cx="727280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　　右へめくってみよう。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　　きつねの顔が出てくる。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>
                <a:ea typeface="ＤＦ特太ゴシック体" pitchFamily="1" charset="-128"/>
              </a:rPr>
              <a:t>ハローフォックス　１０工程</a:t>
            </a:r>
            <a:endParaRPr kumimoji="1" lang="ja-JP" altLang="en-US" dirty="0"/>
          </a:p>
        </p:txBody>
      </p:sp>
      <p:pic>
        <p:nvPicPr>
          <p:cNvPr id="4" name="コンテンツ プレースホルダ 3" descr="DSCN09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2000" contrast="15000"/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角丸四角形 4"/>
          <p:cNvSpPr/>
          <p:nvPr/>
        </p:nvSpPr>
        <p:spPr>
          <a:xfrm>
            <a:off x="899592" y="5301208"/>
            <a:ext cx="727280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　　これで「フォックス」。あと１工程！！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DSCN0964.JPG"/>
          <p:cNvPicPr>
            <a:picLocks noChangeAspect="1"/>
          </p:cNvPicPr>
          <p:nvPr/>
        </p:nvPicPr>
        <p:blipFill>
          <a:blip r:embed="rId2" cstate="print">
            <a:lum bright="13000" contrast="5000"/>
          </a:blip>
          <a:stretch>
            <a:fillRect/>
          </a:stretch>
        </p:blipFill>
        <p:spPr>
          <a:xfrm>
            <a:off x="4067944" y="476672"/>
            <a:ext cx="4680520" cy="3510390"/>
          </a:xfrm>
          <a:prstGeom prst="rect">
            <a:avLst/>
          </a:prstGeom>
        </p:spPr>
      </p:pic>
      <p:pic>
        <p:nvPicPr>
          <p:cNvPr id="4" name="コンテンツ プレースホルダ 3" descr="DSCN096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1000" contrast="13000"/>
          </a:blip>
          <a:stretch>
            <a:fillRect/>
          </a:stretch>
        </p:blipFill>
        <p:spPr>
          <a:xfrm>
            <a:off x="251520" y="3212976"/>
            <a:ext cx="4556324" cy="3417243"/>
          </a:xfrm>
        </p:spPr>
      </p:pic>
      <p:sp>
        <p:nvSpPr>
          <p:cNvPr id="6" name="円/楕円 5"/>
          <p:cNvSpPr/>
          <p:nvPr/>
        </p:nvSpPr>
        <p:spPr>
          <a:xfrm>
            <a:off x="4572000" y="1412776"/>
            <a:ext cx="1656184" cy="576064"/>
          </a:xfrm>
          <a:prstGeom prst="ellipse">
            <a:avLst/>
          </a:prstGeom>
          <a:noFill/>
          <a:ln w="571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吹き出し 6"/>
          <p:cNvSpPr/>
          <p:nvPr/>
        </p:nvSpPr>
        <p:spPr>
          <a:xfrm>
            <a:off x="179512" y="1412776"/>
            <a:ext cx="3960440" cy="1368152"/>
          </a:xfrm>
          <a:prstGeom prst="wedgeRoundRectCallout">
            <a:avLst>
              <a:gd name="adj1" fmla="val 59362"/>
              <a:gd name="adj2" fmla="val -258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つばめ　</a:t>
            </a:r>
            <a:r>
              <a:rPr lang="ja-JP" altLang="en-US" sz="3200" b="1" dirty="0" err="1" smtClean="0"/>
              <a:t>ひこ</a:t>
            </a:r>
            <a:r>
              <a:rPr lang="ja-JP" altLang="en-US" sz="3200" b="1" dirty="0" smtClean="0"/>
              <a:t>うき</a:t>
            </a:r>
            <a:endParaRPr lang="en-US" altLang="ja-JP" sz="3200" b="1" dirty="0" smtClean="0"/>
          </a:p>
          <a:p>
            <a:r>
              <a:rPr kumimoji="1" lang="ja-JP" altLang="en-US" sz="3200" b="1" dirty="0" smtClean="0"/>
              <a:t>　</a:t>
            </a:r>
            <a:r>
              <a:rPr kumimoji="1" lang="ja-JP" altLang="en-US" sz="3200" b="1" dirty="0" smtClean="0"/>
              <a:t>　松野　幸彦　作</a:t>
            </a:r>
            <a:endParaRPr kumimoji="1" lang="ja-JP" altLang="en-US" sz="32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87624" y="620688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b="1" dirty="0" smtClean="0">
                <a:latin typeface="HGS創英角ﾎﾟｯﾌﾟ体" pitchFamily="50" charset="-128"/>
                <a:ea typeface="HGS創英角ﾎﾟｯﾌﾟ体" pitchFamily="50" charset="-128"/>
              </a:rPr>
              <a:t>創作作品</a:t>
            </a:r>
            <a:endParaRPr kumimoji="1" lang="ja-JP" altLang="en-US" sz="3000" b="1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467544" y="4077072"/>
            <a:ext cx="1656184" cy="576064"/>
          </a:xfrm>
          <a:prstGeom prst="ellipse">
            <a:avLst/>
          </a:prstGeom>
          <a:noFill/>
          <a:ln w="571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吹き出し 9"/>
          <p:cNvSpPr/>
          <p:nvPr/>
        </p:nvSpPr>
        <p:spPr>
          <a:xfrm>
            <a:off x="5220072" y="5229200"/>
            <a:ext cx="3384376" cy="1368152"/>
          </a:xfrm>
          <a:prstGeom prst="wedgeRoundRectCallout">
            <a:avLst>
              <a:gd name="adj1" fmla="val -149512"/>
              <a:gd name="adj2" fmla="val -915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　こいのぼり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　　（伝承作品）</a:t>
            </a:r>
            <a:endParaRPr kumimoji="1" lang="ja-JP" altLang="en-US" sz="32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40152" y="4437112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 smtClean="0">
                <a:latin typeface="HGS創英角ﾎﾟｯﾌﾟ体" pitchFamily="50" charset="-128"/>
                <a:ea typeface="HGS創英角ﾎﾟｯﾌﾟ体" pitchFamily="50" charset="-128"/>
              </a:rPr>
              <a:t>伝承</a:t>
            </a:r>
            <a:r>
              <a:rPr kumimoji="1" lang="ja-JP" altLang="en-US" sz="3000" b="1" dirty="0" smtClean="0">
                <a:latin typeface="HGS創英角ﾎﾟｯﾌﾟ体" pitchFamily="50" charset="-128"/>
                <a:ea typeface="HGS創英角ﾎﾟｯﾌﾟ体" pitchFamily="50" charset="-128"/>
              </a:rPr>
              <a:t>作品</a:t>
            </a:r>
            <a:endParaRPr kumimoji="1" lang="ja-JP" altLang="en-US" sz="3000" b="1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b="1" dirty="0" smtClean="0">
                <a:ea typeface="ＤＦ特太ゴシック体" pitchFamily="1" charset="-128"/>
              </a:rPr>
              <a:t>ハローフォックス　１０</a:t>
            </a:r>
            <a:r>
              <a:rPr lang="en-US" altLang="ja-JP" b="1" dirty="0" smtClean="0">
                <a:ea typeface="ＤＦ特太ゴシック体" pitchFamily="1" charset="-128"/>
              </a:rPr>
              <a:t>α</a:t>
            </a:r>
            <a:r>
              <a:rPr lang="ja-JP" altLang="en-US" b="1" dirty="0" smtClean="0">
                <a:ea typeface="ＤＦ特太ゴシック体" pitchFamily="1" charset="-128"/>
              </a:rPr>
              <a:t>工程</a:t>
            </a:r>
            <a:endParaRPr kumimoji="1" lang="ja-JP" altLang="en-US" dirty="0"/>
          </a:p>
        </p:txBody>
      </p:sp>
      <p:pic>
        <p:nvPicPr>
          <p:cNvPr id="4" name="コンテンツ プレースホルダ 3" descr="DSCN090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6000" contrast="14000"/>
          </a:blip>
          <a:stretch>
            <a:fillRect/>
          </a:stretch>
        </p:blipFill>
        <p:spPr>
          <a:xfrm>
            <a:off x="1547664" y="1340768"/>
            <a:ext cx="6034617" cy="4525963"/>
          </a:xfrm>
        </p:spPr>
      </p:pic>
      <p:sp>
        <p:nvSpPr>
          <p:cNvPr id="5" name="角丸四角形 4"/>
          <p:cNvSpPr/>
          <p:nvPr/>
        </p:nvSpPr>
        <p:spPr>
          <a:xfrm>
            <a:off x="899592" y="5301208"/>
            <a:ext cx="727280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   顔の部分の下の１枚だけ折り下げると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   口をあけた形になる。</a:t>
            </a:r>
            <a:endParaRPr kumimoji="1" lang="ja-JP" altLang="en-US" sz="3200" b="1" dirty="0"/>
          </a:p>
        </p:txBody>
      </p:sp>
      <p:sp>
        <p:nvSpPr>
          <p:cNvPr id="6" name="円形吹き出し 5"/>
          <p:cNvSpPr/>
          <p:nvPr/>
        </p:nvSpPr>
        <p:spPr>
          <a:xfrm>
            <a:off x="5940152" y="1628800"/>
            <a:ext cx="2700808" cy="1008112"/>
          </a:xfrm>
          <a:prstGeom prst="wedgeEllipseCallout">
            <a:avLst>
              <a:gd name="adj1" fmla="val -73963"/>
              <a:gd name="adj2" fmla="val 837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latin typeface="HGP創英角ｺﾞｼｯｸUB" pitchFamily="50" charset="-128"/>
                <a:ea typeface="HGP創英角ｺﾞｼｯｸUB" pitchFamily="50" charset="-128"/>
              </a:rPr>
              <a:t>ハロー！！</a:t>
            </a:r>
            <a:endParaRPr kumimoji="1" lang="ja-JP" altLang="en-US" sz="2800" b="1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 smtClean="0">
                <a:solidFill>
                  <a:schemeClr val="accent1">
                    <a:lumMod val="50000"/>
                  </a:schemeClr>
                </a:solidFill>
                <a:latin typeface="HGS創英角ﾎﾟｯﾌﾟ体" pitchFamily="50" charset="-128"/>
                <a:ea typeface="HGS創英角ﾎﾟｯﾌﾟ体" pitchFamily="50" charset="-128"/>
              </a:rPr>
              <a:t>ありがとうございました！！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8322" y="1628799"/>
            <a:ext cx="3591870" cy="461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5522912" y="5445224"/>
            <a:ext cx="36210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j-cs"/>
              </a:rPr>
              <a:t>《</a:t>
            </a: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j-cs"/>
              </a:rPr>
              <a:t>おしまい</a:t>
            </a:r>
            <a:r>
              <a:rPr kumimoji="1" lang="en-US" altLang="ja-JP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HGS創英角ﾎﾟｯﾌﾟ体" pitchFamily="50" charset="-128"/>
                <a:ea typeface="HGS創英角ﾎﾟｯﾌﾟ体" pitchFamily="50" charset="-128"/>
                <a:cs typeface="+mj-cs"/>
              </a:rPr>
              <a:t>》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HGS創英角ﾎﾟｯﾌﾟ体" pitchFamily="50" charset="-128"/>
              <a:ea typeface="HGS創英角ﾎﾟｯﾌﾟ体" pitchFamily="50" charset="-128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kumimoji="1" lang="ja-JP" altLang="en-US" b="1" dirty="0" smtClean="0"/>
              <a:t>基本形いろいろ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たこ</a:t>
            </a:r>
            <a:r>
              <a:rPr lang="ja-JP" altLang="en-US" dirty="0" smtClean="0"/>
              <a:t>の基本形・かんの</a:t>
            </a:r>
            <a:r>
              <a:rPr lang="ja-JP" altLang="en-US" dirty="0" err="1" smtClean="0"/>
              <a:t>ん</a:t>
            </a:r>
            <a:r>
              <a:rPr lang="ja-JP" altLang="en-US" dirty="0" smtClean="0"/>
              <a:t>基本形</a:t>
            </a:r>
            <a:endParaRPr kumimoji="1" lang="ja-JP" altLang="en-US" dirty="0"/>
          </a:p>
        </p:txBody>
      </p:sp>
      <p:pic>
        <p:nvPicPr>
          <p:cNvPr id="5" name="コンテンツ プレースホルダ 4" descr="DSCN093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4000" contrast="31000"/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コンテンツ プレースホルダ 5" descr="DSCN092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32000" contrast="43000"/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b="1" dirty="0"/>
              <a:t>基本形いろいろ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err="1" smtClean="0"/>
              <a:t>ざぶ</a:t>
            </a:r>
            <a:r>
              <a:rPr lang="ja-JP" altLang="en-US" dirty="0" smtClean="0"/>
              <a:t>とん基本形・鶴の基本形</a:t>
            </a:r>
            <a:endParaRPr kumimoji="1" lang="ja-JP" altLang="en-US" dirty="0"/>
          </a:p>
        </p:txBody>
      </p:sp>
      <p:pic>
        <p:nvPicPr>
          <p:cNvPr id="5" name="コンテンツ プレースホルダ 4" descr="DSCN0929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9000" contrast="53000"/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コンテンツ プレースホルダ 5" descr="DSCN093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37000" contrast="46000"/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 smtClean="0"/>
              <a:t>「基本形から始めます」</a:t>
            </a:r>
            <a:endParaRPr kumimoji="1" lang="ja-JP" altLang="en-US" b="1" dirty="0"/>
          </a:p>
        </p:txBody>
      </p:sp>
      <p:pic>
        <p:nvPicPr>
          <p:cNvPr id="6" name="コンテンツ プレースホルダ 5" descr="DSCN093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5000" contrast="12000"/>
          </a:blip>
          <a:stretch>
            <a:fillRect/>
          </a:stretch>
        </p:blipFill>
        <p:spPr>
          <a:xfrm>
            <a:off x="4644008" y="2276872"/>
            <a:ext cx="4038600" cy="3028950"/>
          </a:xfrm>
        </p:spPr>
      </p:pic>
      <p:sp>
        <p:nvSpPr>
          <p:cNvPr id="7" name="角丸四角形吹き出し 6"/>
          <p:cNvSpPr/>
          <p:nvPr/>
        </p:nvSpPr>
        <p:spPr>
          <a:xfrm>
            <a:off x="179512" y="2348880"/>
            <a:ext cx="3960440" cy="2592288"/>
          </a:xfrm>
          <a:prstGeom prst="wedgeRoundRectCallout">
            <a:avLst>
              <a:gd name="adj1" fmla="val 63073"/>
              <a:gd name="adj2" fmla="val -225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b="1" dirty="0" smtClean="0"/>
              <a:t>１２－１　たこ（アイスクリーム）の　基本形よりはじめます」</a:t>
            </a:r>
            <a:endParaRPr kumimoji="1" lang="ja-JP" altLang="en-US" sz="3200" b="1" dirty="0"/>
          </a:p>
        </p:txBody>
      </p:sp>
      <p:sp>
        <p:nvSpPr>
          <p:cNvPr id="9" name="円/楕円 8"/>
          <p:cNvSpPr/>
          <p:nvPr/>
        </p:nvSpPr>
        <p:spPr>
          <a:xfrm>
            <a:off x="4644008" y="2636912"/>
            <a:ext cx="1656184" cy="576064"/>
          </a:xfrm>
          <a:prstGeom prst="ellipse">
            <a:avLst/>
          </a:prstGeom>
          <a:noFill/>
          <a:ln w="571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499992" y="2708920"/>
            <a:ext cx="1728192" cy="720080"/>
          </a:xfrm>
          <a:prstGeom prst="ellipse">
            <a:avLst/>
          </a:prstGeom>
          <a:noFill/>
          <a:ln w="66675"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ja-JP" altLang="en-US" b="1" dirty="0" smtClean="0"/>
              <a:t>　　　おすすめの色を紹介する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kumimoji="1" lang="ja-JP" altLang="en-US" b="1" dirty="0" smtClean="0"/>
              <a:t>　　　</a:t>
            </a:r>
            <a:r>
              <a:rPr lang="ja-JP" altLang="en-US" b="1" dirty="0" smtClean="0"/>
              <a:t>工程数を示す　　　</a:t>
            </a:r>
            <a:endParaRPr kumimoji="1" lang="ja-JP" altLang="en-US" b="1" dirty="0"/>
          </a:p>
        </p:txBody>
      </p:sp>
      <p:pic>
        <p:nvPicPr>
          <p:cNvPr id="8" name="コンテンツ プレースホルダ 7" descr="DSCN0935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8000" contrast="12000"/>
          </a:blip>
          <a:stretch>
            <a:fillRect/>
          </a:stretch>
        </p:blipFill>
        <p:spPr>
          <a:xfrm>
            <a:off x="2555776" y="1556792"/>
            <a:ext cx="3888432" cy="2916324"/>
          </a:xfrm>
        </p:spPr>
      </p:pic>
      <p:sp>
        <p:nvSpPr>
          <p:cNvPr id="7" name="角丸四角形吹き出し 6"/>
          <p:cNvSpPr/>
          <p:nvPr/>
        </p:nvSpPr>
        <p:spPr>
          <a:xfrm>
            <a:off x="899592" y="4725144"/>
            <a:ext cx="7056784" cy="1872208"/>
          </a:xfrm>
          <a:prstGeom prst="wedgeRoundRectCallout">
            <a:avLst>
              <a:gd name="adj1" fmla="val 103"/>
              <a:gd name="adj2" fmla="val -813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b="1" dirty="0" smtClean="0"/>
              <a:t>牛の顔　１２工程</a:t>
            </a:r>
            <a:endParaRPr kumimoji="1" lang="en-US" altLang="ja-JP" sz="3200" b="1" dirty="0" smtClean="0"/>
          </a:p>
          <a:p>
            <a:r>
              <a:rPr lang="ja-JP" altLang="en-US" sz="3200" b="1" dirty="0" smtClean="0"/>
              <a:t>１辺　７．５センチ（４分の　１サイズ）のこげ茶の　おりがみ　１まい。</a:t>
            </a:r>
            <a:endParaRPr kumimoji="1" lang="ja-JP" altLang="en-US" sz="3200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 smtClean="0"/>
              <a:t>丸いシールを３枚重ねて使う</a:t>
            </a:r>
            <a:endParaRPr kumimoji="1" lang="ja-JP" altLang="en-US" b="1" dirty="0"/>
          </a:p>
        </p:txBody>
      </p:sp>
      <p:pic>
        <p:nvPicPr>
          <p:cNvPr id="5" name="コンテンツ プレースホルダ 4" descr="DSCN0941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14000" contrast="17000"/>
          </a:blip>
          <a:stretch>
            <a:fillRect/>
          </a:stretch>
        </p:blipFill>
        <p:spPr>
          <a:xfrm>
            <a:off x="1259632" y="2564904"/>
            <a:ext cx="4038600" cy="3028950"/>
          </a:xfrm>
        </p:spPr>
      </p:pic>
      <p:sp>
        <p:nvSpPr>
          <p:cNvPr id="6" name="角丸四角形吹き出し 5"/>
          <p:cNvSpPr/>
          <p:nvPr/>
        </p:nvSpPr>
        <p:spPr>
          <a:xfrm>
            <a:off x="4932040" y="1556792"/>
            <a:ext cx="3851920" cy="1080120"/>
          </a:xfrm>
          <a:prstGeom prst="wedgeRoundRectCallout">
            <a:avLst>
              <a:gd name="adj1" fmla="val -69653"/>
              <a:gd name="adj2" fmla="val 1112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 smtClean="0"/>
              <a:t>←　ゆびを　いれる</a:t>
            </a:r>
            <a:endParaRPr kumimoji="1" lang="ja-JP" altLang="en-US" sz="3200" b="1" dirty="0"/>
          </a:p>
        </p:txBody>
      </p:sp>
      <p:sp>
        <p:nvSpPr>
          <p:cNvPr id="7" name="角丸四角形吹き出し 6"/>
          <p:cNvSpPr/>
          <p:nvPr/>
        </p:nvSpPr>
        <p:spPr>
          <a:xfrm rot="15050784">
            <a:off x="5534447" y="3530329"/>
            <a:ext cx="1440160" cy="1080120"/>
          </a:xfrm>
          <a:prstGeom prst="wedgeRoundRectCallout">
            <a:avLst>
              <a:gd name="adj1" fmla="val -9731"/>
              <a:gd name="adj2" fmla="val -1571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7200" b="1" dirty="0" smtClean="0"/>
              <a:t>←</a:t>
            </a:r>
            <a:r>
              <a:rPr lang="ja-JP" altLang="en-US" sz="3200" b="1" dirty="0" smtClean="0"/>
              <a:t>　</a:t>
            </a:r>
            <a:endParaRPr kumimoji="1" lang="ja-JP" altLang="en-US" sz="3200" b="1" dirty="0"/>
          </a:p>
        </p:txBody>
      </p:sp>
      <p:sp>
        <p:nvSpPr>
          <p:cNvPr id="8" name="円/楕円 7"/>
          <p:cNvSpPr/>
          <p:nvPr/>
        </p:nvSpPr>
        <p:spPr>
          <a:xfrm>
            <a:off x="4499992" y="2708920"/>
            <a:ext cx="1728192" cy="720080"/>
          </a:xfrm>
          <a:prstGeom prst="ellipse">
            <a:avLst/>
          </a:prstGeom>
          <a:noFill/>
          <a:ln w="66675"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563888" y="3068960"/>
            <a:ext cx="936104" cy="720080"/>
          </a:xfrm>
          <a:prstGeom prst="ellipse">
            <a:avLst/>
          </a:prstGeom>
          <a:noFill/>
          <a:ln w="666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563888" y="4437112"/>
            <a:ext cx="1008112" cy="720080"/>
          </a:xfrm>
          <a:prstGeom prst="ellipse">
            <a:avLst/>
          </a:prstGeom>
          <a:noFill/>
          <a:ln w="666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u="dbl" dirty="0" smtClean="0">
                <a:uFill>
                  <a:solidFill>
                    <a:srgbClr val="002060"/>
                  </a:solidFill>
                </a:uFill>
              </a:rPr>
              <a:t>実物</a:t>
            </a:r>
            <a:r>
              <a:rPr lang="ja-JP" altLang="en-US" b="1" u="dbl" dirty="0" smtClean="0">
                <a:uFill>
                  <a:solidFill>
                    <a:srgbClr val="002060"/>
                  </a:solidFill>
                </a:uFill>
              </a:rPr>
              <a:t>大</a:t>
            </a:r>
            <a:r>
              <a:rPr lang="ja-JP" altLang="en-US" b="1" dirty="0" smtClean="0"/>
              <a:t>の大きさを示す</a:t>
            </a:r>
            <a:endParaRPr kumimoji="1" lang="ja-JP" altLang="en-US" b="1" dirty="0"/>
          </a:p>
        </p:txBody>
      </p:sp>
      <p:pic>
        <p:nvPicPr>
          <p:cNvPr id="5" name="コンテンツ プレースホルダ 4" descr="DSCN0913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28000" contrast="12000"/>
          </a:blip>
          <a:stretch>
            <a:fillRect/>
          </a:stretch>
        </p:blipFill>
        <p:spPr>
          <a:xfrm>
            <a:off x="395536" y="2276872"/>
            <a:ext cx="4038600" cy="3028950"/>
          </a:xfrm>
        </p:spPr>
      </p:pic>
      <p:pic>
        <p:nvPicPr>
          <p:cNvPr id="6" name="コンテンツ プレースホルダ 5" descr="DSCN0915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bright="25000" contrast="15000"/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8" name="円/楕円 7"/>
          <p:cNvSpPr/>
          <p:nvPr/>
        </p:nvSpPr>
        <p:spPr>
          <a:xfrm>
            <a:off x="2843808" y="3212976"/>
            <a:ext cx="1296144" cy="1296144"/>
          </a:xfrm>
          <a:prstGeom prst="ellipse">
            <a:avLst/>
          </a:prstGeom>
          <a:noFill/>
          <a:ln w="666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948264" y="3645024"/>
            <a:ext cx="1296144" cy="1296144"/>
          </a:xfrm>
          <a:prstGeom prst="ellipse">
            <a:avLst/>
          </a:prstGeom>
          <a:noFill/>
          <a:ln w="666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rot="16200000" flipH="1">
            <a:off x="2051720" y="1988840"/>
            <a:ext cx="1944216" cy="360040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2843808" y="1196752"/>
            <a:ext cx="4536504" cy="2448272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角丸四角形 13"/>
          <p:cNvSpPr/>
          <p:nvPr/>
        </p:nvSpPr>
        <p:spPr>
          <a:xfrm>
            <a:off x="1547664" y="5517232"/>
            <a:ext cx="47525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/>
              <a:t>折り方の説明用サイズ</a:t>
            </a:r>
            <a:endParaRPr kumimoji="1" lang="ja-JP" altLang="en-US" sz="3200" b="1" dirty="0"/>
          </a:p>
        </p:txBody>
      </p:sp>
      <p:cxnSp>
        <p:nvCxnSpPr>
          <p:cNvPr id="15" name="直線矢印コネクタ 14"/>
          <p:cNvCxnSpPr/>
          <p:nvPr/>
        </p:nvCxnSpPr>
        <p:spPr>
          <a:xfrm rot="16200000" flipV="1">
            <a:off x="1331640" y="4725144"/>
            <a:ext cx="1368152" cy="504056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 flipH="1" flipV="1">
            <a:off x="5112060" y="4761148"/>
            <a:ext cx="792088" cy="720080"/>
          </a:xfrm>
          <a:prstGeom prst="straightConnector1">
            <a:avLst/>
          </a:prstGeom>
          <a:ln w="635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253</Words>
  <Application>Microsoft Office PowerPoint</Application>
  <PresentationFormat>画面に合わせる (4:3)</PresentationFormat>
  <Paragraphs>85</Paragraphs>
  <Slides>31</Slides>
  <Notes>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2" baseType="lpstr">
      <vt:lpstr>Office テーマ</vt:lpstr>
      <vt:lpstr>いっしょにおりがみ</vt:lpstr>
      <vt:lpstr>スライド 2</vt:lpstr>
      <vt:lpstr>スライド 3</vt:lpstr>
      <vt:lpstr>基本形いろいろ たこの基本形・かんのん基本形</vt:lpstr>
      <vt:lpstr>基本形いろいろ ざぶとん基本形・鶴の基本形</vt:lpstr>
      <vt:lpstr>「基本形から始めます」</vt:lpstr>
      <vt:lpstr>　　　おすすめの色を紹介する 　　　工程数を示す　　　</vt:lpstr>
      <vt:lpstr>丸いシールを３枚重ねて使う</vt:lpstr>
      <vt:lpstr>実物大の大きさを示す</vt:lpstr>
      <vt:lpstr>折り紙の持ち方を示す</vt:lpstr>
      <vt:lpstr>最初に完成図を示す</vt:lpstr>
      <vt:lpstr>ミニチュア版をつくる（１）</vt:lpstr>
      <vt:lpstr>ミニチュア版をつくる（２）</vt:lpstr>
      <vt:lpstr>スライド 14</vt:lpstr>
      <vt:lpstr>チャレンジおりがみシリーズ</vt:lpstr>
      <vt:lpstr>スライド 16</vt:lpstr>
      <vt:lpstr>スライド 17</vt:lpstr>
      <vt:lpstr>たとえば、こいのぼりの場合</vt:lpstr>
      <vt:lpstr>折り紙なら立体的にわかる！！</vt:lpstr>
      <vt:lpstr>組み合わせはむずかしい</vt:lpstr>
      <vt:lpstr>ピンクのペンギン？！</vt:lpstr>
      <vt:lpstr>黒いチューリップ？！</vt:lpstr>
      <vt:lpstr>カラートークを使って・・・</vt:lpstr>
      <vt:lpstr>盲目の天才折り紙作家 加瀬三郎先生</vt:lpstr>
      <vt:lpstr>ハローフォックス　５工程まで</vt:lpstr>
      <vt:lpstr>ハローフォックス　６～７工程</vt:lpstr>
      <vt:lpstr>ハローフォックス　８工程</vt:lpstr>
      <vt:lpstr>ハローフォックス　９工程</vt:lpstr>
      <vt:lpstr>ハローフォックス　１０工程</vt:lpstr>
      <vt:lpstr>ハローフォックス　１０α工程</vt:lpstr>
      <vt:lpstr>ありがとうございました！！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いっしょにおりがみ</dc:title>
  <dc:creator>Yuko</dc:creator>
  <cp:lastModifiedBy>brif</cp:lastModifiedBy>
  <cp:revision>51</cp:revision>
  <dcterms:created xsi:type="dcterms:W3CDTF">2010-08-27T16:10:43Z</dcterms:created>
  <dcterms:modified xsi:type="dcterms:W3CDTF">2010-09-03T01:29:37Z</dcterms:modified>
</cp:coreProperties>
</file>